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3" r:id="rId3"/>
    <p:sldId id="267" r:id="rId4"/>
    <p:sldId id="274" r:id="rId5"/>
    <p:sldId id="278" r:id="rId6"/>
    <p:sldId id="268" r:id="rId7"/>
    <p:sldId id="272" r:id="rId8"/>
    <p:sldId id="270" r:id="rId9"/>
    <p:sldId id="271" r:id="rId10"/>
    <p:sldId id="275" r:id="rId11"/>
    <p:sldId id="273" r:id="rId12"/>
    <p:sldId id="276" r:id="rId13"/>
    <p:sldId id="277" r:id="rId14"/>
    <p:sldId id="279" r:id="rId15"/>
    <p:sldId id="26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6387" autoAdjust="0"/>
  </p:normalViewPr>
  <p:slideViewPr>
    <p:cSldViewPr snapToGrid="0">
      <p:cViewPr varScale="1">
        <p:scale>
          <a:sx n="111" d="100"/>
          <a:sy n="111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21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Distant Supervision for Relation Extraction via Piecewise Convolutional Neural Networks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73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026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012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454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68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uyanfu/TensorFlow_RLRE" TargetMode="External"/><Relationship Id="rId2" Type="http://schemas.openxmlformats.org/officeDocument/2006/relationships/hyperlink" Target="https://github.com/JuneFeng/RelationClassification-R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766290" y="5699326"/>
            <a:ext cx="6835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Hongyang</a:t>
            </a:r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Song</a:t>
            </a:r>
            <a:endParaRPr lang="en-US" altLang="zh-CN" sz="2800" b="1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17D4DC6-CABE-4625-926E-B86168B8AE42}"/>
              </a:ext>
            </a:extLst>
          </p:cNvPr>
          <p:cNvSpPr txBox="1"/>
          <p:nvPr/>
        </p:nvSpPr>
        <p:spPr>
          <a:xfrm>
            <a:off x="4975235" y="2248012"/>
            <a:ext cx="6813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Reinforcement Learning-based N-</a:t>
            </a:r>
            <a:r>
              <a:rPr lang="en-US" altLang="zh-CN" sz="2800" b="1" dirty="0" err="1"/>
              <a:t>ary</a:t>
            </a:r>
            <a:r>
              <a:rPr lang="en-US" altLang="zh-CN" sz="2800" b="1" dirty="0"/>
              <a:t> Cross-Sentence Relation Extraction</a:t>
            </a:r>
            <a:endParaRPr lang="en-US" altLang="zh-CN" sz="2800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7549992" y="3641564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AAAI_2020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 smtClean="0"/>
              <a:t>Method</a:t>
            </a:r>
            <a:endParaRPr lang="zh-CN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29" y="2804347"/>
            <a:ext cx="6428237" cy="2233044"/>
          </a:xfrm>
          <a:prstGeom prst="rect">
            <a:avLst/>
          </a:prstGeom>
        </p:spPr>
      </p:pic>
      <p:cxnSp>
        <p:nvCxnSpPr>
          <p:cNvPr id="13" name="直接箭头连接符 12"/>
          <p:cNvCxnSpPr>
            <a:stCxn id="5" idx="3"/>
            <a:endCxn id="3" idx="1"/>
          </p:cNvCxnSpPr>
          <p:nvPr/>
        </p:nvCxnSpPr>
        <p:spPr>
          <a:xfrm flipV="1">
            <a:off x="4344093" y="1915252"/>
            <a:ext cx="2362779" cy="27093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544120" y="4442460"/>
            <a:ext cx="799973" cy="36428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706872" y="1730586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Policy Gradient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721" y="2169162"/>
            <a:ext cx="4447138" cy="35034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154" y="5872728"/>
            <a:ext cx="3940705" cy="8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 smtClean="0"/>
              <a:t>Method</a:t>
            </a:r>
            <a:endParaRPr lang="zh-CN" altLang="en-US" sz="4400" dirty="0"/>
          </a:p>
        </p:txBody>
      </p:sp>
      <p:sp>
        <p:nvSpPr>
          <p:cNvPr id="6" name="矩形 5"/>
          <p:cNvSpPr/>
          <p:nvPr/>
        </p:nvSpPr>
        <p:spPr>
          <a:xfrm>
            <a:off x="522009" y="1730586"/>
            <a:ext cx="4447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Supplementary Sentence-Level </a:t>
            </a:r>
            <a:r>
              <a:rPr lang="en-US" altLang="zh-CN" sz="2000" dirty="0" smtClean="0"/>
              <a:t>Policy: 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362" y="2378791"/>
            <a:ext cx="7292638" cy="2533320"/>
          </a:xfrm>
          <a:prstGeom prst="rect">
            <a:avLst/>
          </a:prstGeom>
          <a:noFill/>
          <a:ln>
            <a:prstDash val="dash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45" y="2435142"/>
            <a:ext cx="3750577" cy="5744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" y="3882613"/>
            <a:ext cx="4362030" cy="8178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" y="5039468"/>
            <a:ext cx="4168281" cy="123728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0062" y="5126936"/>
            <a:ext cx="3653092" cy="1738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6773" y="5408398"/>
            <a:ext cx="4230349" cy="12723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51894" y="2827418"/>
            <a:ext cx="644105" cy="163606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4099090" y="2882731"/>
            <a:ext cx="1352804" cy="228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899362" y="3170207"/>
            <a:ext cx="467950" cy="108133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>
            <a:stCxn id="16" idx="1"/>
          </p:cNvCxnSpPr>
          <p:nvPr/>
        </p:nvCxnSpPr>
        <p:spPr>
          <a:xfrm flipH="1">
            <a:off x="3821502" y="3710875"/>
            <a:ext cx="1077860" cy="251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777045" y="2882731"/>
            <a:ext cx="327803" cy="16894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3709358" y="3962400"/>
            <a:ext cx="3067688" cy="11645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7439139" y="3254185"/>
            <a:ext cx="327803" cy="78252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endCxn id="14" idx="0"/>
          </p:cNvCxnSpPr>
          <p:nvPr/>
        </p:nvCxnSpPr>
        <p:spPr>
          <a:xfrm flipH="1">
            <a:off x="6216608" y="4057258"/>
            <a:ext cx="1406459" cy="10696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785894" y="3469013"/>
            <a:ext cx="397257" cy="5677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7985193" y="4045788"/>
            <a:ext cx="633560" cy="1292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1536005" y="4460386"/>
                <a:ext cx="97424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</m:sub>
                    </m:sSub>
                  </m:oMath>
                </a14:m>
                <a:r>
                  <a:rPr lang="en-US" altLang="zh-CN" sz="1100" b="0" dirty="0" smtClean="0"/>
                  <a:t>:</a:t>
                </a:r>
                <a:r>
                  <a:rPr lang="zh-CN" altLang="en-US" sz="1100" b="0" dirty="0" smtClean="0"/>
                  <a:t>句子数量</a:t>
                </a:r>
                <a:endParaRPr lang="en-US" altLang="zh-CN" sz="1100" b="0" dirty="0" smtClean="0"/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05" y="4460386"/>
                <a:ext cx="974241" cy="261610"/>
              </a:xfrm>
              <a:prstGeom prst="rect">
                <a:avLst/>
              </a:prstGeom>
              <a:blipFill>
                <a:blip r:embed="rId9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577" y="3059775"/>
            <a:ext cx="648616" cy="1983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/>
              <p:cNvSpPr/>
              <p:nvPr/>
            </p:nvSpPr>
            <p:spPr>
              <a:xfrm>
                <a:off x="1583530" y="3026008"/>
                <a:ext cx="2515560" cy="275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100" dirty="0" smtClean="0"/>
                  <a:t>第</a:t>
                </a:r>
                <a:r>
                  <a:rPr lang="en-US" altLang="zh-CN" sz="1100" dirty="0" err="1" smtClean="0"/>
                  <a:t>i</a:t>
                </a:r>
                <a:r>
                  <a:rPr lang="zh-CN" altLang="en-US" sz="1100" dirty="0" smtClean="0"/>
                  <a:t>个过滤器池化结果</a:t>
                </a:r>
                <a:r>
                  <a:rPr lang="en-US" altLang="zh-CN" sz="1100" dirty="0" smtClean="0"/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1100" b="0" dirty="0" smtClean="0"/>
                  <a:t>:</a:t>
                </a:r>
                <a:r>
                  <a:rPr lang="zh-CN" altLang="en-US" sz="1100" b="0" dirty="0" smtClean="0"/>
                  <a:t>卷积核数量</a:t>
                </a:r>
                <a:endParaRPr lang="en-US" altLang="zh-CN" sz="1100" b="0" dirty="0" smtClean="0"/>
              </a:p>
            </p:txBody>
          </p:sp>
        </mc:Choice>
        <mc:Fallback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530" y="3026008"/>
                <a:ext cx="2515560" cy="275140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9893" y="3314031"/>
            <a:ext cx="419902" cy="197954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947456" y="3282817"/>
            <a:ext cx="8178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0" dirty="0" smtClean="0"/>
              <a:t>最终输出</a:t>
            </a:r>
            <a:r>
              <a:rPr lang="en-US" altLang="zh-CN" sz="1100" b="0" dirty="0" smtClean="0"/>
              <a:t>: 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4151" y="6368579"/>
            <a:ext cx="1411158" cy="3122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矩形 47"/>
              <p:cNvSpPr/>
              <p:nvPr/>
            </p:nvSpPr>
            <p:spPr>
              <a:xfrm>
                <a:off x="10629780" y="5227224"/>
                <a:ext cx="13127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100" i="1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altLang="zh-CN" sz="1100" dirty="0"/>
                  <a:t>:attention</a:t>
                </a:r>
                <a:r>
                  <a:rPr lang="zh-CN" altLang="en-US" sz="1100" dirty="0"/>
                  <a:t>的</a:t>
                </a:r>
                <a:r>
                  <a:rPr lang="zh-CN" altLang="en-US" sz="1100" dirty="0" smtClean="0"/>
                  <a:t>结果</a:t>
                </a:r>
                <a:endParaRPr lang="en-US" altLang="zh-CN" sz="11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100" i="1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CN" sz="1100" dirty="0" smtClean="0"/>
                  <a:t>:LSTM</a:t>
                </a:r>
                <a:r>
                  <a:rPr lang="zh-CN" altLang="en-US" sz="1100" dirty="0" smtClean="0"/>
                  <a:t>的结果</a:t>
                </a:r>
                <a:endParaRPr lang="en-US" altLang="zh-CN" sz="1100" dirty="0"/>
              </a:p>
            </p:txBody>
          </p:sp>
        </mc:Choice>
        <mc:Fallback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780" y="5227224"/>
                <a:ext cx="1312795" cy="430887"/>
              </a:xfrm>
              <a:prstGeom prst="rect">
                <a:avLst/>
              </a:prstGeom>
              <a:blipFill>
                <a:blip r:embed="rId14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矩形 48"/>
              <p:cNvSpPr/>
              <p:nvPr/>
            </p:nvSpPr>
            <p:spPr>
              <a:xfrm>
                <a:off x="5797273" y="6375134"/>
                <a:ext cx="19886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1100" dirty="0" smtClean="0"/>
                  <a:t>:k-</a:t>
                </a:r>
                <a:r>
                  <a:rPr lang="en-US" altLang="zh-CN" sz="1100" dirty="0" err="1" smtClean="0"/>
                  <a:t>th</a:t>
                </a:r>
                <a:r>
                  <a:rPr lang="zh-CN" altLang="en-US" sz="1100" dirty="0"/>
                  <a:t> </a:t>
                </a:r>
                <a:r>
                  <a:rPr lang="en-US" altLang="zh-CN" sz="1100" dirty="0" smtClean="0"/>
                  <a:t>relation</a:t>
                </a:r>
                <a:r>
                  <a:rPr lang="zh-CN" altLang="en-US" sz="1100" dirty="0" smtClean="0"/>
                  <a:t>的科学系向量</a:t>
                </a:r>
                <a:endParaRPr lang="en-US" altLang="zh-CN" sz="11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100" i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1100" dirty="0" smtClean="0"/>
                  <a:t>: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1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1100" dirty="0" smtClean="0"/>
                  <a:t>的</a:t>
                </a:r>
                <a:r>
                  <a:rPr lang="en-US" altLang="zh-CN" sz="1100" dirty="0" smtClean="0"/>
                  <a:t>attention</a:t>
                </a:r>
                <a:r>
                  <a:rPr lang="zh-CN" altLang="en-US" sz="1100" dirty="0" smtClean="0"/>
                  <a:t>结果</a:t>
                </a:r>
                <a:endParaRPr lang="en-US" altLang="zh-CN" sz="1100" dirty="0"/>
              </a:p>
            </p:txBody>
          </p:sp>
        </mc:Choice>
        <mc:Fallback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273" y="6375134"/>
                <a:ext cx="1988621" cy="430887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0"/>
          <p:cNvSpPr/>
          <p:nvPr/>
        </p:nvSpPr>
        <p:spPr>
          <a:xfrm>
            <a:off x="6157732" y="2827416"/>
            <a:ext cx="490799" cy="174479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箭头连接符 52"/>
          <p:cNvCxnSpPr/>
          <p:nvPr/>
        </p:nvCxnSpPr>
        <p:spPr>
          <a:xfrm flipV="1">
            <a:off x="6358911" y="1984817"/>
            <a:ext cx="1101024" cy="8504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6" name="图片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4812" y="1622825"/>
            <a:ext cx="1634712" cy="25194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01707" y="1969373"/>
            <a:ext cx="818906" cy="265113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7439139" y="1621979"/>
            <a:ext cx="4972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0" dirty="0" smtClean="0"/>
              <a:t>输入</a:t>
            </a:r>
            <a:r>
              <a:rPr lang="en-US" altLang="zh-CN" sz="1100" b="0" dirty="0" smtClean="0"/>
              <a:t>:</a:t>
            </a:r>
          </a:p>
        </p:txBody>
      </p:sp>
      <p:sp>
        <p:nvSpPr>
          <p:cNvPr id="59" name="矩形 58"/>
          <p:cNvSpPr/>
          <p:nvPr/>
        </p:nvSpPr>
        <p:spPr>
          <a:xfrm>
            <a:off x="7439139" y="1978447"/>
            <a:ext cx="4972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0" dirty="0" smtClean="0"/>
              <a:t>输出</a:t>
            </a:r>
            <a:r>
              <a:rPr lang="en-US" altLang="zh-CN" sz="1100" b="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869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 smtClean="0"/>
              <a:t>Experience</a:t>
            </a:r>
            <a:endParaRPr lang="zh-CN" altLang="en-US" sz="4400" dirty="0"/>
          </a:p>
        </p:txBody>
      </p:sp>
      <p:sp>
        <p:nvSpPr>
          <p:cNvPr id="7" name="矩形 6"/>
          <p:cNvSpPr/>
          <p:nvPr/>
        </p:nvSpPr>
        <p:spPr>
          <a:xfrm>
            <a:off x="345116" y="2020146"/>
            <a:ext cx="1143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Dataset: 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1400670" y="2035535"/>
            <a:ext cx="534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PubMed</a:t>
            </a:r>
            <a:r>
              <a:rPr lang="en-US" altLang="zh-CN" dirty="0"/>
              <a:t>: </a:t>
            </a:r>
            <a:r>
              <a:rPr lang="en-US" altLang="zh-CN" dirty="0" smtClean="0"/>
              <a:t>create by Gene </a:t>
            </a:r>
            <a:r>
              <a:rPr lang="en-US" altLang="zh-CN" dirty="0"/>
              <a:t>Drug Knowledge Database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49" y="2538511"/>
            <a:ext cx="10480789" cy="41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 smtClean="0"/>
              <a:t>Experience</a:t>
            </a:r>
            <a:endParaRPr lang="zh-CN" altLang="en-US" sz="4400" dirty="0"/>
          </a:p>
        </p:txBody>
      </p:sp>
      <p:sp>
        <p:nvSpPr>
          <p:cNvPr id="7" name="矩形 6"/>
          <p:cNvSpPr/>
          <p:nvPr/>
        </p:nvSpPr>
        <p:spPr>
          <a:xfrm>
            <a:off x="345116" y="2020146"/>
            <a:ext cx="1143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Dataset: 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1400670" y="2035535"/>
            <a:ext cx="610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WikiText</a:t>
            </a:r>
            <a:r>
              <a:rPr lang="en-US" altLang="zh-CN" dirty="0"/>
              <a:t>: Wikipedia webpages under the “People” category 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202" y="2674189"/>
            <a:ext cx="7127888" cy="369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4079" y="761902"/>
            <a:ext cx="10515600" cy="765664"/>
          </a:xfrm>
        </p:spPr>
        <p:txBody>
          <a:bodyPr/>
          <a:lstStyle/>
          <a:p>
            <a:r>
              <a:rPr lang="en-US" altLang="zh-CN" sz="4400" dirty="0" smtClean="0"/>
              <a:t>Experience</a:t>
            </a:r>
            <a:endParaRPr lang="zh-CN" altLang="en-US" sz="4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16" y="2438270"/>
            <a:ext cx="4731589" cy="2906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724" y="2438270"/>
            <a:ext cx="5401737" cy="30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29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 smtClean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1125200" cy="4859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200" b="0" dirty="0" smtClean="0">
                <a:solidFill>
                  <a:schemeClr val="tx1"/>
                </a:solidFill>
                <a:effectLst/>
              </a:rPr>
              <a:t>Introduction</a:t>
            </a:r>
            <a:endParaRPr lang="en-US" altLang="zh-CN" sz="320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200" b="0" dirty="0">
                <a:solidFill>
                  <a:schemeClr val="tx1"/>
                </a:solidFill>
                <a:effectLst/>
              </a:rPr>
              <a:t>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Sentence Distribution Estimator (SDE</a:t>
            </a:r>
            <a:r>
              <a:rPr lang="en-US" altLang="zh-CN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Relation Extraction Model (RE)</a:t>
            </a:r>
            <a:endParaRPr lang="en-US" altLang="zh-CN" sz="2000" b="0" dirty="0" smtClean="0">
              <a:solidFill>
                <a:schemeClr val="tx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200" b="0" dirty="0">
                <a:solidFill>
                  <a:schemeClr val="tx1"/>
                </a:solidFill>
                <a:effectLst/>
              </a:rPr>
              <a:t>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200" b="0" dirty="0">
                <a:solidFill>
                  <a:schemeClr val="tx1"/>
                </a:solidFill>
                <a:effectLst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654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 smtClean="0"/>
              <a:t>Introduction</a:t>
            </a:r>
            <a:endParaRPr lang="zh-CN" altLang="en-US" sz="4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51" y="2574799"/>
            <a:ext cx="8153872" cy="285121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67835" y="1778430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</a:t>
            </a:r>
            <a:r>
              <a:rPr lang="zh-CN" altLang="en-US" dirty="0" smtClean="0"/>
              <a:t>istant </a:t>
            </a:r>
            <a:r>
              <a:rPr lang="en-US" altLang="zh-CN" dirty="0" smtClean="0"/>
              <a:t>S</a:t>
            </a:r>
            <a:r>
              <a:rPr lang="zh-CN" altLang="en-US" dirty="0" smtClean="0"/>
              <a:t>upervision </a:t>
            </a:r>
            <a:r>
              <a:rPr lang="en-US" altLang="zh-CN" dirty="0" smtClean="0"/>
              <a:t>: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2849592" y="1797071"/>
            <a:ext cx="8623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if </a:t>
            </a:r>
            <a:r>
              <a:rPr lang="zh-CN" altLang="en-US" b="1" dirty="0"/>
              <a:t>two entities</a:t>
            </a:r>
            <a:r>
              <a:rPr lang="zh-CN" altLang="en-US" dirty="0"/>
              <a:t> have a </a:t>
            </a:r>
            <a:r>
              <a:rPr lang="zh-CN" altLang="en-US" b="1" dirty="0"/>
              <a:t>relation</a:t>
            </a:r>
            <a:r>
              <a:rPr lang="zh-CN" altLang="en-US" dirty="0"/>
              <a:t> in a given knowledge base, </a:t>
            </a:r>
            <a:r>
              <a:rPr lang="zh-CN" altLang="en-US" b="1" dirty="0"/>
              <a:t>all</a:t>
            </a:r>
            <a:r>
              <a:rPr lang="zh-CN" altLang="en-US" dirty="0"/>
              <a:t> </a:t>
            </a:r>
            <a:r>
              <a:rPr lang="zh-CN" altLang="en-US" b="1" dirty="0"/>
              <a:t>sentences</a:t>
            </a:r>
            <a:r>
              <a:rPr lang="zh-CN" altLang="en-US" dirty="0"/>
              <a:t> that </a:t>
            </a:r>
            <a:r>
              <a:rPr lang="zh-CN" altLang="en-US" b="1" dirty="0"/>
              <a:t>contain</a:t>
            </a:r>
            <a:r>
              <a:rPr lang="zh-CN" altLang="en-US" dirty="0"/>
              <a:t> the two entities will mention that relation</a:t>
            </a:r>
          </a:p>
        </p:txBody>
      </p:sp>
    </p:spTree>
    <p:extLst>
      <p:ext uri="{BB962C8B-B14F-4D97-AF65-F5344CB8AC3E}">
        <p14:creationId xmlns:p14="http://schemas.microsoft.com/office/powerpoint/2010/main" val="41284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 smtClean="0"/>
              <a:t>Introduction</a:t>
            </a:r>
            <a:endParaRPr lang="zh-CN" altLang="en-US" sz="4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17" y="2889225"/>
            <a:ext cx="7111110" cy="27547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7835" y="1778430"/>
            <a:ext cx="10902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</a:t>
            </a:r>
            <a:r>
              <a:rPr lang="zh-CN" altLang="en-US" dirty="0" smtClean="0"/>
              <a:t>istant </a:t>
            </a:r>
            <a:r>
              <a:rPr lang="en-US" altLang="zh-CN" dirty="0" smtClean="0"/>
              <a:t>S</a:t>
            </a:r>
            <a:r>
              <a:rPr lang="zh-CN" altLang="en-US" dirty="0" smtClean="0"/>
              <a:t>upervision </a:t>
            </a:r>
            <a:r>
              <a:rPr lang="en-US" altLang="zh-CN" dirty="0" smtClean="0"/>
              <a:t>: </a:t>
            </a:r>
            <a:r>
              <a:rPr lang="en-US" altLang="zh-CN" b="1" dirty="0"/>
              <a:t>consecutive sentences</a:t>
            </a:r>
            <a:r>
              <a:rPr lang="en-US" altLang="zh-CN" dirty="0"/>
              <a:t> mentioning </a:t>
            </a:r>
            <a:r>
              <a:rPr lang="en-US" altLang="zh-CN" b="1" dirty="0"/>
              <a:t>n entities </a:t>
            </a:r>
            <a:r>
              <a:rPr lang="en-US" altLang="zh-CN" dirty="0"/>
              <a:t>describe the </a:t>
            </a:r>
            <a:r>
              <a:rPr lang="en-US" altLang="zh-CN" b="1" dirty="0"/>
              <a:t>relation of these n entities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2116017" y="2290555"/>
            <a:ext cx="7241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Fact: </a:t>
            </a:r>
            <a:r>
              <a:rPr lang="zh-CN" altLang="en-US" dirty="0" smtClean="0"/>
              <a:t>{</a:t>
            </a:r>
            <a:r>
              <a:rPr lang="zh-CN" altLang="en-US" dirty="0"/>
              <a:t>Alan Turing, PhD, Princeton, computer </a:t>
            </a:r>
            <a:r>
              <a:rPr lang="zh-CN" altLang="en-US" dirty="0" smtClean="0"/>
              <a:t>science</a:t>
            </a:r>
            <a:r>
              <a:rPr lang="en-US" altLang="zh-CN" dirty="0" smtClean="0"/>
              <a:t>; relation</a:t>
            </a:r>
            <a:r>
              <a:rPr lang="en-US" altLang="zh-CN" dirty="0"/>
              <a:t>: educate</a:t>
            </a:r>
            <a:r>
              <a:rPr lang="zh-CN" altLang="en-US" dirty="0" smtClean="0"/>
              <a:t>}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29563" y="5722726"/>
            <a:ext cx="5763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limitations: 1) </a:t>
            </a:r>
            <a:r>
              <a:rPr lang="en-US" altLang="zh-CN" sz="2000" dirty="0" smtClean="0"/>
              <a:t>introduce </a:t>
            </a:r>
            <a:r>
              <a:rPr lang="en-US" altLang="zh-CN" sz="2000" b="1" dirty="0"/>
              <a:t>noisy</a:t>
            </a:r>
            <a:r>
              <a:rPr lang="en-US" altLang="zh-CN" sz="2000" dirty="0"/>
              <a:t> labeled data</a:t>
            </a:r>
            <a:endParaRPr lang="en-US" altLang="zh-CN" sz="2000" dirty="0" smtClean="0"/>
          </a:p>
          <a:p>
            <a:r>
              <a:rPr lang="en-US" altLang="zh-CN" sz="2000" dirty="0"/>
              <a:t>	  </a:t>
            </a:r>
            <a:r>
              <a:rPr lang="en-US" altLang="zh-CN" sz="2000" dirty="0" smtClean="0"/>
              <a:t>     2</a:t>
            </a:r>
            <a:r>
              <a:rPr lang="en-US" altLang="zh-CN" sz="2000" dirty="0"/>
              <a:t>) </a:t>
            </a:r>
            <a:r>
              <a:rPr lang="en-US" altLang="zh-CN" sz="2000" dirty="0" smtClean="0"/>
              <a:t>ignore </a:t>
            </a:r>
            <a:r>
              <a:rPr lang="en-US" altLang="zh-CN" sz="2000" b="1" dirty="0" smtClean="0"/>
              <a:t>non-consecutive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sentences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515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sp>
        <p:nvSpPr>
          <p:cNvPr id="8" name="矩形 7"/>
          <p:cNvSpPr/>
          <p:nvPr/>
        </p:nvSpPr>
        <p:spPr>
          <a:xfrm>
            <a:off x="502264" y="4603900"/>
            <a:ext cx="1590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Problem 1) : 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1471738" y="5100937"/>
            <a:ext cx="9120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24292E"/>
                </a:solidFill>
                <a:latin typeface="-apple-system"/>
              </a:rPr>
              <a:t>AAAI_2018_</a:t>
            </a:r>
            <a:r>
              <a:rPr lang="en-US" altLang="zh-CN" b="1" dirty="0" smtClean="0">
                <a:solidFill>
                  <a:srgbClr val="24292E"/>
                </a:solidFill>
                <a:latin typeface="-apple-system"/>
              </a:rPr>
              <a:t>Reinforcement</a:t>
            </a:r>
            <a:r>
              <a:rPr lang="en-US" altLang="zh-CN" dirty="0">
                <a:solidFill>
                  <a:srgbClr val="24292E"/>
                </a:solidFill>
                <a:latin typeface="-apple-system"/>
              </a:rPr>
              <a:t> </a:t>
            </a:r>
            <a:r>
              <a:rPr lang="en-US" altLang="zh-CN" b="1" dirty="0">
                <a:solidFill>
                  <a:srgbClr val="24292E"/>
                </a:solidFill>
                <a:latin typeface="-apple-system"/>
              </a:rPr>
              <a:t>Learning</a:t>
            </a:r>
            <a:r>
              <a:rPr lang="en-US" altLang="zh-CN" dirty="0">
                <a:solidFill>
                  <a:srgbClr val="24292E"/>
                </a:solidFill>
                <a:latin typeface="-apple-system"/>
              </a:rPr>
              <a:t> </a:t>
            </a:r>
            <a:r>
              <a:rPr lang="en-US" altLang="zh-CN" b="1" dirty="0">
                <a:solidFill>
                  <a:srgbClr val="24292E"/>
                </a:solidFill>
                <a:latin typeface="-apple-system"/>
              </a:rPr>
              <a:t>for</a:t>
            </a:r>
            <a:r>
              <a:rPr lang="en-US" altLang="zh-CN" dirty="0">
                <a:solidFill>
                  <a:srgbClr val="24292E"/>
                </a:solidFill>
                <a:latin typeface="-apple-system"/>
              </a:rPr>
              <a:t> </a:t>
            </a:r>
            <a:r>
              <a:rPr lang="en-US" altLang="zh-CN" b="1" dirty="0">
                <a:solidFill>
                  <a:srgbClr val="24292E"/>
                </a:solidFill>
                <a:latin typeface="-apple-system"/>
              </a:rPr>
              <a:t>Relation</a:t>
            </a:r>
            <a:r>
              <a:rPr lang="en-US" altLang="zh-CN" dirty="0">
                <a:solidFill>
                  <a:srgbClr val="24292E"/>
                </a:solidFill>
                <a:latin typeface="-apple-system"/>
              </a:rPr>
              <a:t> </a:t>
            </a:r>
            <a:r>
              <a:rPr lang="en-US" altLang="zh-CN" b="1" dirty="0">
                <a:solidFill>
                  <a:srgbClr val="24292E"/>
                </a:solidFill>
                <a:latin typeface="-apple-system"/>
              </a:rPr>
              <a:t>Classification</a:t>
            </a:r>
            <a:r>
              <a:rPr lang="en-US" altLang="zh-CN" dirty="0">
                <a:solidFill>
                  <a:srgbClr val="24292E"/>
                </a:solidFill>
                <a:latin typeface="-apple-system"/>
              </a:rPr>
              <a:t> </a:t>
            </a:r>
            <a:r>
              <a:rPr lang="en-US" altLang="zh-CN" b="1" dirty="0">
                <a:solidFill>
                  <a:srgbClr val="24292E"/>
                </a:solidFill>
                <a:latin typeface="-apple-system"/>
              </a:rPr>
              <a:t>from</a:t>
            </a:r>
            <a:r>
              <a:rPr lang="en-US" altLang="zh-CN" dirty="0">
                <a:solidFill>
                  <a:srgbClr val="24292E"/>
                </a:solidFill>
                <a:latin typeface="-apple-system"/>
              </a:rPr>
              <a:t> </a:t>
            </a:r>
            <a:r>
              <a:rPr lang="en-US" altLang="zh-CN" b="1" dirty="0">
                <a:solidFill>
                  <a:srgbClr val="24292E"/>
                </a:solidFill>
                <a:latin typeface="-apple-system"/>
              </a:rPr>
              <a:t>Noisy</a:t>
            </a:r>
            <a:r>
              <a:rPr lang="en-US" altLang="zh-CN" dirty="0">
                <a:solidFill>
                  <a:srgbClr val="24292E"/>
                </a:solidFill>
                <a:latin typeface="-apple-system"/>
              </a:rPr>
              <a:t> </a:t>
            </a:r>
            <a:r>
              <a:rPr lang="en-US" altLang="zh-CN" b="1" dirty="0" smtClean="0">
                <a:solidFill>
                  <a:srgbClr val="24292E"/>
                </a:solidFill>
                <a:latin typeface="-apple-system"/>
              </a:rPr>
              <a:t>Data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733942" y="5535551"/>
            <a:ext cx="5644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hlinkClick r:id="rId2"/>
              </a:rPr>
              <a:t>https</a:t>
            </a:r>
            <a:r>
              <a:rPr lang="en-US" altLang="zh-CN" dirty="0">
                <a:hlinkClick r:id="rId2"/>
              </a:rPr>
              <a:t>://github.com/JuneFeng/RelationClassification-RL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094509" y="5535551"/>
            <a:ext cx="639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24292E"/>
                </a:solidFill>
                <a:latin typeface="-apple-system"/>
              </a:rPr>
              <a:t>C++: 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053280" y="6031396"/>
            <a:ext cx="469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3"/>
              </a:rPr>
              <a:t>https://github.com/xuyanfu/TensorFlow_RLRE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94509" y="6004387"/>
            <a:ext cx="958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24292E"/>
                </a:solidFill>
                <a:latin typeface="-apple-system"/>
              </a:rPr>
              <a:t>python: 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64" y="2367230"/>
            <a:ext cx="11325494" cy="21101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02264" y="1870193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Problem 2) :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2092764" y="1747082"/>
            <a:ext cx="958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the sentence that has at least </a:t>
            </a:r>
            <a:r>
              <a:rPr lang="zh-CN" altLang="en-US" b="1" dirty="0"/>
              <a:t>one main entity</a:t>
            </a:r>
            <a:r>
              <a:rPr lang="zh-CN" altLang="en-US" dirty="0"/>
              <a:t> or </a:t>
            </a:r>
            <a:r>
              <a:rPr lang="zh-CN" altLang="en-US" b="1" dirty="0"/>
              <a:t>two supplementary entities</a:t>
            </a:r>
            <a:r>
              <a:rPr lang="zh-CN" altLang="en-US" dirty="0"/>
              <a:t> is annotated with the relation of these entities</a:t>
            </a:r>
          </a:p>
        </p:txBody>
      </p:sp>
    </p:spTree>
    <p:extLst>
      <p:ext uri="{BB962C8B-B14F-4D97-AF65-F5344CB8AC3E}">
        <p14:creationId xmlns:p14="http://schemas.microsoft.com/office/powerpoint/2010/main" val="35081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 smtClean="0"/>
              <a:t>Method</a:t>
            </a:r>
            <a:endParaRPr lang="zh-CN" altLang="en-US" sz="4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6" y="1842959"/>
            <a:ext cx="11994542" cy="40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 smtClean="0"/>
              <a:t>Method</a:t>
            </a:r>
            <a:endParaRPr lang="zh-CN" altLang="en-US" sz="44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614" y="2105202"/>
            <a:ext cx="8066722" cy="36794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937" y="6011485"/>
            <a:ext cx="5163502" cy="62354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45116" y="1605253"/>
            <a:ext cx="986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PCNN: </a:t>
            </a:r>
            <a:endParaRPr lang="zh-CN" altLang="en-US" sz="2000" dirty="0"/>
          </a:p>
        </p:txBody>
      </p:sp>
      <p:sp>
        <p:nvSpPr>
          <p:cNvPr id="26" name="矩形 25"/>
          <p:cNvSpPr/>
          <p:nvPr/>
        </p:nvSpPr>
        <p:spPr>
          <a:xfrm>
            <a:off x="1329681" y="6123202"/>
            <a:ext cx="2528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Position embedding: </a:t>
            </a:r>
            <a:endParaRPr lang="zh-CN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1329681" y="1636031"/>
            <a:ext cx="997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ACL_2015_</a:t>
            </a:r>
            <a:r>
              <a:rPr lang="zh-CN" altLang="en-US" dirty="0" smtClean="0"/>
              <a:t>Distant </a:t>
            </a:r>
            <a:r>
              <a:rPr lang="zh-CN" altLang="en-US" dirty="0"/>
              <a:t>supervision for relation extraction via piecewise convolutional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10670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 smtClean="0"/>
              <a:t>Method</a:t>
            </a:r>
            <a:endParaRPr lang="zh-CN" altLang="en-US" sz="4400" dirty="0"/>
          </a:p>
        </p:txBody>
      </p:sp>
      <p:sp>
        <p:nvSpPr>
          <p:cNvPr id="6" name="矩形 5"/>
          <p:cNvSpPr/>
          <p:nvPr/>
        </p:nvSpPr>
        <p:spPr>
          <a:xfrm>
            <a:off x="522009" y="1730586"/>
            <a:ext cx="3332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Main Sentence-Level </a:t>
            </a:r>
            <a:r>
              <a:rPr lang="zh-CN" altLang="en-US" sz="2000" dirty="0" smtClean="0"/>
              <a:t>Policy</a:t>
            </a:r>
            <a:r>
              <a:rPr lang="en-US" altLang="zh-CN" sz="2000" dirty="0" smtClean="0"/>
              <a:t>: 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6537562" y="2899355"/>
            <a:ext cx="5498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State</a:t>
            </a:r>
            <a:r>
              <a:rPr lang="en-US" altLang="zh-CN" dirty="0"/>
              <a:t>: </a:t>
            </a:r>
            <a:r>
              <a:rPr lang="en-US" altLang="zh-CN" dirty="0" smtClean="0"/>
              <a:t>PCNN(Piecewise Convolution Neural Network)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6537562" y="3460466"/>
                <a:ext cx="19024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/>
                  <a:t>Action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∈ </a:t>
                </a:r>
                <a:r>
                  <a:rPr lang="en-US" altLang="zh-CN" dirty="0"/>
                  <a:t>{0, 1}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562" y="3460466"/>
                <a:ext cx="1902424" cy="369332"/>
              </a:xfrm>
              <a:prstGeom prst="rect">
                <a:avLst/>
              </a:prstGeom>
              <a:blipFill>
                <a:blip r:embed="rId2"/>
                <a:stretch>
                  <a:fillRect l="-2556" t="-10000" r="-607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6537562" y="4021577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Policy</a:t>
            </a:r>
            <a:r>
              <a:rPr lang="en-US" altLang="zh-CN" dirty="0" smtClean="0"/>
              <a:t>: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124" y="3975419"/>
            <a:ext cx="4584876" cy="87730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511112" y="4852725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Reward</a:t>
            </a:r>
            <a:r>
              <a:rPr lang="en-US" altLang="zh-CN" dirty="0"/>
              <a:t>: classification accuracy of the </a:t>
            </a:r>
            <a:r>
              <a:rPr lang="en-US" altLang="zh-CN" dirty="0" smtClean="0"/>
              <a:t>RE model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" y="2804347"/>
            <a:ext cx="6428237" cy="223304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954386" y="3707476"/>
            <a:ext cx="889462" cy="3141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stCxn id="20" idx="3"/>
          </p:cNvCxnSpPr>
          <p:nvPr/>
        </p:nvCxnSpPr>
        <p:spPr>
          <a:xfrm flipV="1">
            <a:off x="5843848" y="3374967"/>
            <a:ext cx="693714" cy="489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0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 smtClean="0"/>
              <a:t>Method</a:t>
            </a:r>
            <a:endParaRPr lang="zh-CN" altLang="en-US" sz="4400" dirty="0"/>
          </a:p>
        </p:txBody>
      </p:sp>
      <p:sp>
        <p:nvSpPr>
          <p:cNvPr id="6" name="矩形 5"/>
          <p:cNvSpPr/>
          <p:nvPr/>
        </p:nvSpPr>
        <p:spPr>
          <a:xfrm>
            <a:off x="522009" y="1730586"/>
            <a:ext cx="4447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Supplementary Sentence-Level </a:t>
            </a:r>
            <a:r>
              <a:rPr lang="en-US" altLang="zh-CN" sz="2000" dirty="0" smtClean="0"/>
              <a:t>Policy: 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6495865" y="1760087"/>
                <a:ext cx="3841373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/>
                  <a:t>State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;                         }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65" y="1760087"/>
                <a:ext cx="3841373" cy="402931"/>
              </a:xfrm>
              <a:prstGeom prst="rect">
                <a:avLst/>
              </a:prstGeom>
              <a:blipFill>
                <a:blip r:embed="rId2"/>
                <a:stretch>
                  <a:fillRect l="-1429" t="-606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6495865" y="2321198"/>
                <a:ext cx="1902424" cy="391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/>
                  <a:t>Action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∈ </a:t>
                </a:r>
                <a:r>
                  <a:rPr lang="en-US" altLang="zh-CN" dirty="0"/>
                  <a:t>{0, 1}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65" y="2321198"/>
                <a:ext cx="1902424" cy="391646"/>
              </a:xfrm>
              <a:prstGeom prst="rect">
                <a:avLst/>
              </a:prstGeom>
              <a:blipFill>
                <a:blip r:embed="rId3"/>
                <a:stretch>
                  <a:fillRect l="-2885" t="-7813" r="-6090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6495865" y="2882309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Policy</a:t>
            </a:r>
            <a:r>
              <a:rPr lang="en-US" altLang="zh-CN" dirty="0" smtClean="0"/>
              <a:t>: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412508" y="3862329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Reward</a:t>
            </a:r>
            <a:r>
              <a:rPr lang="en-US" altLang="zh-CN" dirty="0" smtClean="0"/>
              <a:t>: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29" y="2804347"/>
            <a:ext cx="6428237" cy="2233044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V="1">
            <a:off x="5244860" y="2209843"/>
            <a:ext cx="1225048" cy="2270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969060" y="4480560"/>
            <a:ext cx="799973" cy="36428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1945" y="1748197"/>
            <a:ext cx="1211424" cy="42671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002" y="1163342"/>
            <a:ext cx="2198736" cy="3108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838" y="2949159"/>
            <a:ext cx="4811950" cy="6676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3369" y="3638942"/>
            <a:ext cx="1062739" cy="24407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1234" y="3691840"/>
            <a:ext cx="879121" cy="22875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9695" y="4435623"/>
            <a:ext cx="5852305" cy="81932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2344" y="5461542"/>
            <a:ext cx="5829656" cy="14506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026" y="5171611"/>
            <a:ext cx="4126088" cy="1686389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144997" y="53417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疑问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75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36077</TotalTime>
  <Words>272</Words>
  <Application>Microsoft Office PowerPoint</Application>
  <PresentationFormat>宽屏</PresentationFormat>
  <Paragraphs>87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-apple-system</vt:lpstr>
      <vt:lpstr>等线</vt:lpstr>
      <vt:lpstr>仿宋</vt:lpstr>
      <vt:lpstr>黑体</vt:lpstr>
      <vt:lpstr>华康俪金黑W8(P)</vt:lpstr>
      <vt:lpstr>楷体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Introduction</vt:lpstr>
      <vt:lpstr>Introduction</vt:lpstr>
      <vt:lpstr>Introduction</vt:lpstr>
      <vt:lpstr>Method</vt:lpstr>
      <vt:lpstr>Method</vt:lpstr>
      <vt:lpstr>Method</vt:lpstr>
      <vt:lpstr>Method</vt:lpstr>
      <vt:lpstr>Method</vt:lpstr>
      <vt:lpstr>Method</vt:lpstr>
      <vt:lpstr>Experience</vt:lpstr>
      <vt:lpstr>Experience</vt:lpstr>
      <vt:lpstr>Experience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1088</cp:revision>
  <dcterms:created xsi:type="dcterms:W3CDTF">2017-04-22T07:59:29Z</dcterms:created>
  <dcterms:modified xsi:type="dcterms:W3CDTF">2020-11-09T13:18:01Z</dcterms:modified>
</cp:coreProperties>
</file>